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4"/>
  </p:notesMasterIdLst>
  <p:sldIdLst>
    <p:sldId id="256" r:id="rId2"/>
    <p:sldId id="652" r:id="rId3"/>
    <p:sldId id="674" r:id="rId4"/>
    <p:sldId id="669" r:id="rId5"/>
    <p:sldId id="675" r:id="rId6"/>
    <p:sldId id="679" r:id="rId7"/>
    <p:sldId id="676" r:id="rId8"/>
    <p:sldId id="670" r:id="rId9"/>
    <p:sldId id="671" r:id="rId10"/>
    <p:sldId id="677" r:id="rId11"/>
    <p:sldId id="680" r:id="rId12"/>
    <p:sldId id="678" r:id="rId13"/>
    <p:sldId id="672" r:id="rId14"/>
    <p:sldId id="653" r:id="rId15"/>
    <p:sldId id="685" r:id="rId16"/>
    <p:sldId id="686" r:id="rId17"/>
    <p:sldId id="684" r:id="rId18"/>
    <p:sldId id="683" r:id="rId19"/>
    <p:sldId id="563" r:id="rId20"/>
    <p:sldId id="682" r:id="rId21"/>
    <p:sldId id="681" r:id="rId22"/>
    <p:sldId id="66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84" d="100"/>
          <a:sy n="84" d="100"/>
        </p:scale>
        <p:origin x="204" y="4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3.emf"/><Relationship Id="rId7" Type="http://schemas.openxmlformats.org/officeDocument/2006/relationships/image" Target="../media/image5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638800"/>
            <a:ext cx="8382000" cy="6096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MODEL KADROVSKE BAZE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0767" y="76200"/>
            <a:ext cx="9170466" cy="4917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87200" cy="5410200"/>
          </a:xfrm>
        </p:spPr>
        <p:txBody>
          <a:bodyPr>
            <a:normAutofit lnSpcReduction="10000"/>
          </a:bodyPr>
          <a:lstStyle/>
          <a:p>
            <a:pPr marL="628650" lvl="2" indent="0">
              <a:spcBef>
                <a:spcPts val="0"/>
              </a:spcBef>
              <a:buClrTx/>
              <a:buSzPct val="80000"/>
              <a:buNone/>
            </a:pPr>
            <a:endParaRPr lang="sr-Latn-RS" sz="900" b="1" i="1" dirty="0">
              <a:latin typeface="Corbel" pitchFamily="34" charset="0"/>
            </a:endParaRPr>
          </a:p>
          <a:p>
            <a:pPr marL="628650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i="1" dirty="0">
                <a:solidFill>
                  <a:srgbClr val="C00000"/>
                </a:solidFill>
                <a:latin typeface="Corbel" pitchFamily="34" charset="0"/>
              </a:rPr>
              <a:t>Stepen kreativnosti  </a:t>
            </a:r>
            <a:r>
              <a:rPr lang="sr-Latn-RS" dirty="0">
                <a:solidFill>
                  <a:srgbClr val="C00000"/>
                </a:solidFill>
                <a:latin typeface="Corbel" pitchFamily="34" charset="0"/>
              </a:rPr>
              <a:t>(</a:t>
            </a:r>
            <a:r>
              <a:rPr lang="sr-Latn-CS" dirty="0">
                <a:solidFill>
                  <a:srgbClr val="C00000"/>
                </a:solidFill>
              </a:rPr>
              <a:t>način i kvalitet obavljanja svakodnevnog posla na radnoj poziciji)</a:t>
            </a:r>
          </a:p>
          <a:p>
            <a:pPr marL="628650" lvl="2" indent="0">
              <a:spcBef>
                <a:spcPts val="0"/>
              </a:spcBef>
              <a:buClrTx/>
              <a:buSzPct val="80000"/>
              <a:buNone/>
            </a:pPr>
            <a:endParaRPr lang="sr-Latn-CS" sz="1100" dirty="0">
              <a:latin typeface="Corbel" pitchFamily="34" charset="0"/>
            </a:endParaRPr>
          </a:p>
          <a:p>
            <a:pPr marL="628650" lvl="2" indent="0">
              <a:spcBef>
                <a:spcPts val="0"/>
              </a:spcBef>
              <a:buClrTx/>
              <a:buSzPct val="80000"/>
              <a:buNone/>
            </a:pPr>
            <a:endParaRPr lang="sr-Latn-RS" sz="400" dirty="0">
              <a:latin typeface="Corbel" pitchFamily="34" charset="0"/>
            </a:endParaRPr>
          </a:p>
          <a:p>
            <a:pPr hangingPunct="0">
              <a:buClrTx/>
              <a:buFont typeface="Wingdings" pitchFamily="2" charset="2"/>
              <a:buChar char="§"/>
            </a:pPr>
            <a:r>
              <a:rPr lang="sr-Latn-RS" sz="2400" i="1" u="sng" dirty="0"/>
              <a:t>Mehanički rad</a:t>
            </a:r>
            <a:endParaRPr lang="en-US" sz="2400" b="1" dirty="0"/>
          </a:p>
          <a:p>
            <a:pPr marL="447675" indent="0" algn="just">
              <a:buNone/>
            </a:pPr>
            <a:r>
              <a:rPr lang="hr-HR" sz="2400" dirty="0"/>
              <a:t>Prilikom mehaničkog rada izvršilac obavlja posao po standardima definisanim vrstom alata i/ili tehnike koji se upotrebljavaju u tehnološkom procesu ili detaljnom naredbom nadređenog  u procesu. </a:t>
            </a:r>
            <a:endParaRPr lang="en-US" sz="2400" dirty="0"/>
          </a:p>
          <a:p>
            <a:pPr marL="447675" indent="0">
              <a:buNone/>
            </a:pPr>
            <a:endParaRPr lang="hr-HR" sz="2400" b="1" i="1" dirty="0">
              <a:solidFill>
                <a:srgbClr val="C00000"/>
              </a:solidFill>
            </a:endParaRPr>
          </a:p>
          <a:p>
            <a:pPr marL="447675" indent="0">
              <a:buNone/>
            </a:pPr>
            <a:r>
              <a:rPr lang="hr-HR" sz="2400" b="1" i="1" dirty="0">
                <a:solidFill>
                  <a:srgbClr val="C00000"/>
                </a:solidFill>
              </a:rPr>
              <a:t>Provera</a:t>
            </a:r>
            <a:r>
              <a:rPr lang="hr-HR" sz="2400" b="1" i="1" dirty="0"/>
              <a:t>:</a:t>
            </a:r>
            <a:r>
              <a:rPr lang="hr-HR" sz="2400" i="1" dirty="0"/>
              <a:t> da li je posao koji obavlja </a:t>
            </a:r>
            <a:r>
              <a:rPr lang="hr-HR" sz="2400" i="1" u="sng" dirty="0"/>
              <a:t>potrebno</a:t>
            </a:r>
            <a:r>
              <a:rPr lang="hr-HR" sz="2400" i="1" dirty="0"/>
              <a:t> uraditi na drugi način? Ako je odgovor: </a:t>
            </a:r>
            <a:r>
              <a:rPr lang="hr-HR" sz="2400" b="1" i="1" dirty="0"/>
              <a:t>Ne</a:t>
            </a:r>
            <a:r>
              <a:rPr lang="hr-HR" sz="2400" i="1" dirty="0"/>
              <a:t> – to je mehanički rad</a:t>
            </a:r>
            <a:r>
              <a:rPr lang="hr-HR" sz="2200" i="1" dirty="0"/>
              <a:t>.</a:t>
            </a:r>
            <a:endParaRPr lang="en-US" sz="2200" dirty="0"/>
          </a:p>
          <a:p>
            <a:pPr marL="447675" indent="0" algn="just">
              <a:buNone/>
            </a:pPr>
            <a:r>
              <a:rPr lang="sr-Latn-CS" sz="1600" dirty="0"/>
              <a:t> </a:t>
            </a:r>
            <a:endParaRPr lang="en-US" sz="16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2400" i="1" u="sng" dirty="0"/>
              <a:t>Rad  po instrukciji</a:t>
            </a:r>
            <a:endParaRPr lang="en-US" sz="2400" u="sng" dirty="0"/>
          </a:p>
          <a:p>
            <a:pPr marL="447675" indent="0" algn="just">
              <a:buNone/>
            </a:pPr>
            <a:r>
              <a:rPr lang="hr-HR" sz="2400" dirty="0"/>
              <a:t>Prilikom rada po dobijenoj instrukciji, izvršilac dobija zadatak sa opisom postupaka i radnji, ali će imati izvesnu samostalnost u načinu na koji ih obavlja. </a:t>
            </a:r>
          </a:p>
          <a:p>
            <a:pPr marL="447675" indent="0">
              <a:buNone/>
            </a:pPr>
            <a:endParaRPr lang="hr-HR" sz="2400" b="1" i="1" dirty="0">
              <a:solidFill>
                <a:srgbClr val="C00000"/>
              </a:solidFill>
            </a:endParaRPr>
          </a:p>
          <a:p>
            <a:pPr marL="447675" indent="0">
              <a:buNone/>
            </a:pPr>
            <a:r>
              <a:rPr lang="hr-HR" sz="2400" b="1" i="1" dirty="0">
                <a:solidFill>
                  <a:srgbClr val="C00000"/>
                </a:solidFill>
              </a:rPr>
              <a:t>Provera 1</a:t>
            </a:r>
            <a:r>
              <a:rPr lang="hr-HR" sz="2400" b="1" i="1" dirty="0"/>
              <a:t>:</a:t>
            </a:r>
            <a:r>
              <a:rPr lang="hr-HR" sz="2400" i="1" dirty="0"/>
              <a:t>  da li je posao koji obavlja </a:t>
            </a:r>
            <a:r>
              <a:rPr lang="hr-HR" sz="2400" i="1" u="sng" dirty="0"/>
              <a:t>moguće</a:t>
            </a:r>
            <a:r>
              <a:rPr lang="hr-HR" sz="2400" i="1" dirty="0"/>
              <a:t> uraditi na drugi način? Odgovor: </a:t>
            </a:r>
            <a:r>
              <a:rPr lang="hr-HR" sz="2400" b="1" i="1" dirty="0"/>
              <a:t>Da</a:t>
            </a:r>
            <a:r>
              <a:rPr lang="hr-HR" sz="2400" i="1" dirty="0"/>
              <a:t>. </a:t>
            </a:r>
          </a:p>
          <a:p>
            <a:pPr marL="447675" indent="0">
              <a:buNone/>
            </a:pPr>
            <a:r>
              <a:rPr lang="hr-HR" sz="2400" b="1" i="1" dirty="0">
                <a:solidFill>
                  <a:srgbClr val="C00000"/>
                </a:solidFill>
              </a:rPr>
              <a:t>Provera 2</a:t>
            </a:r>
            <a:r>
              <a:rPr lang="hr-HR" sz="2400" b="1" i="1" dirty="0"/>
              <a:t>:</a:t>
            </a:r>
            <a:r>
              <a:rPr lang="hr-HR" sz="2400" i="1" dirty="0"/>
              <a:t> da li način njegovog rada utiče na način rada drugih izvršilaca? Odgovor: </a:t>
            </a:r>
            <a:r>
              <a:rPr lang="hr-HR" sz="2400" b="1" i="1" dirty="0"/>
              <a:t>Da.</a:t>
            </a:r>
            <a:endParaRPr lang="en-US" sz="2400" dirty="0"/>
          </a:p>
          <a:p>
            <a:pPr marL="447675" indent="0" algn="just">
              <a:buNone/>
            </a:pPr>
            <a:endParaRPr lang="en-US" sz="1600" dirty="0"/>
          </a:p>
          <a:p>
            <a:pPr marL="447675" indent="0" algn="just"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34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87200" cy="5410200"/>
          </a:xfrm>
        </p:spPr>
        <p:txBody>
          <a:bodyPr>
            <a:normAutofit lnSpcReduction="10000"/>
          </a:bodyPr>
          <a:lstStyle/>
          <a:p>
            <a:pPr marL="628650" lvl="2" indent="0">
              <a:spcBef>
                <a:spcPts val="0"/>
              </a:spcBef>
              <a:buClrTx/>
              <a:buSzPct val="80000"/>
              <a:buNone/>
            </a:pPr>
            <a:endParaRPr lang="sr-Latn-RS" sz="400" dirty="0">
              <a:latin typeface="Corbel" pitchFamily="34" charset="0"/>
            </a:endParaRPr>
          </a:p>
          <a:p>
            <a:pPr>
              <a:buClrTx/>
              <a:buFont typeface="Wingdings" pitchFamily="2" charset="2"/>
              <a:buChar char="§"/>
            </a:pPr>
            <a:r>
              <a:rPr lang="sr-Latn-RS" sz="2400" i="1" u="sng" dirty="0"/>
              <a:t>Rad sa inicijativom</a:t>
            </a:r>
            <a:endParaRPr lang="en-US" sz="2400" u="sng" dirty="0"/>
          </a:p>
          <a:p>
            <a:pPr marL="447675" indent="0" algn="just">
              <a:buNone/>
            </a:pPr>
            <a:r>
              <a:rPr lang="hr-HR" sz="2400" dirty="0"/>
              <a:t>Prilikom rada sa inicijativom, izvršilac dobija zadatak sa utvrđenim ciljem, ali će sam definisati svoje aktivnosti kako bi ga obavio na najbrži i najkvalitetniji način. </a:t>
            </a:r>
          </a:p>
          <a:p>
            <a:pPr marL="447675" indent="0">
              <a:buNone/>
            </a:pPr>
            <a:endParaRPr lang="hr-HR" sz="2400" b="1" i="1" dirty="0">
              <a:solidFill>
                <a:srgbClr val="C00000"/>
              </a:solidFill>
            </a:endParaRPr>
          </a:p>
          <a:p>
            <a:pPr marL="447675" indent="0">
              <a:buNone/>
            </a:pPr>
            <a:r>
              <a:rPr lang="hr-HR" sz="2400" b="1" i="1" dirty="0">
                <a:solidFill>
                  <a:srgbClr val="C00000"/>
                </a:solidFill>
              </a:rPr>
              <a:t>Provera</a:t>
            </a:r>
            <a:r>
              <a:rPr lang="hr-HR" sz="2400" b="1" i="1" dirty="0"/>
              <a:t>:</a:t>
            </a:r>
            <a:r>
              <a:rPr lang="hr-HR" sz="2400" i="1" dirty="0"/>
              <a:t> da li </a:t>
            </a:r>
            <a:r>
              <a:rPr lang="hr-HR" sz="2400" i="1" u="sng" dirty="0"/>
              <a:t>načinom i kvalitetom</a:t>
            </a:r>
            <a:r>
              <a:rPr lang="hr-HR" sz="2400" i="1" dirty="0"/>
              <a:t> svog rada utiče na kvalitet rada drugih zanimanja iz procesa rada? Odgovor: </a:t>
            </a:r>
            <a:r>
              <a:rPr lang="hr-HR" sz="2400" b="1" i="1" dirty="0"/>
              <a:t>Da. </a:t>
            </a:r>
            <a:endParaRPr lang="en-US" sz="2400" dirty="0"/>
          </a:p>
          <a:p>
            <a:pPr marL="447675" indent="0" algn="just">
              <a:buNone/>
            </a:pPr>
            <a:r>
              <a:rPr lang="sr-Latn-CS" sz="1600" dirty="0"/>
              <a:t> </a:t>
            </a:r>
            <a:endParaRPr lang="en-US" sz="1600" dirty="0"/>
          </a:p>
          <a:p>
            <a:pPr lvl="0" hangingPunct="0">
              <a:buClrTx/>
              <a:buFont typeface="Wingdings" pitchFamily="2" charset="2"/>
              <a:buChar char="§"/>
            </a:pPr>
            <a:r>
              <a:rPr lang="sr-Latn-RS" sz="2400" i="1" u="sng" dirty="0">
                <a:solidFill>
                  <a:prstClr val="black"/>
                </a:solidFill>
              </a:rPr>
              <a:t>Osmišljavanje kako</a:t>
            </a:r>
            <a:endParaRPr lang="en-US" sz="2400" b="1" dirty="0">
              <a:solidFill>
                <a:prstClr val="black"/>
              </a:solidFill>
            </a:endParaRPr>
          </a:p>
          <a:p>
            <a:pPr marL="447675" lvl="0" indent="0" algn="just">
              <a:buClr>
                <a:srgbClr val="F0AD00"/>
              </a:buClr>
              <a:buNone/>
            </a:pPr>
            <a:r>
              <a:rPr lang="hr-HR" sz="2400" dirty="0">
                <a:solidFill>
                  <a:prstClr val="black"/>
                </a:solidFill>
              </a:rPr>
              <a:t>Prilikom osmišljavanja kako da se uradi zadatak, izvršilac na osnovu dobijenog zadatka sa definisanim ciljem sam određuje svoje aktivnosti i pokreće aktivnosti drugih koji su obuhvaćeni istim tehnološkim procesom, u nastojanju da čitav tim ispuni zadatak na najbrži i najkvalitetniji način. </a:t>
            </a:r>
            <a:endParaRPr lang="en-US" sz="2400" dirty="0">
              <a:solidFill>
                <a:prstClr val="black"/>
              </a:solidFill>
            </a:endParaRPr>
          </a:p>
          <a:p>
            <a:pPr marL="447675" lvl="0" indent="0">
              <a:buClr>
                <a:srgbClr val="F0AD00"/>
              </a:buClr>
              <a:buNone/>
            </a:pPr>
            <a:endParaRPr lang="hr-HR" sz="2400" b="1" i="1" dirty="0">
              <a:solidFill>
                <a:srgbClr val="C00000"/>
              </a:solidFill>
            </a:endParaRPr>
          </a:p>
          <a:p>
            <a:pPr marL="447675" lvl="0" indent="0">
              <a:buClr>
                <a:srgbClr val="F0AD00"/>
              </a:buClr>
              <a:buNone/>
            </a:pPr>
            <a:r>
              <a:rPr lang="hr-HR" sz="2400" b="1" i="1" dirty="0">
                <a:solidFill>
                  <a:srgbClr val="C00000"/>
                </a:solidFill>
              </a:rPr>
              <a:t>Provera</a:t>
            </a:r>
            <a:r>
              <a:rPr lang="hr-HR" sz="2400" b="1" i="1" dirty="0">
                <a:solidFill>
                  <a:prstClr val="black"/>
                </a:solidFill>
              </a:rPr>
              <a:t>:</a:t>
            </a:r>
            <a:r>
              <a:rPr lang="hr-HR" sz="2400" i="1" dirty="0">
                <a:solidFill>
                  <a:prstClr val="black"/>
                </a:solidFill>
              </a:rPr>
              <a:t> da li bi se proces odvijao na isti način </a:t>
            </a:r>
            <a:r>
              <a:rPr lang="hr-HR" sz="2400" i="1" u="sng" dirty="0">
                <a:solidFill>
                  <a:prstClr val="black"/>
                </a:solidFill>
              </a:rPr>
              <a:t>bez njegovog kreativnog učešća</a:t>
            </a:r>
            <a:r>
              <a:rPr lang="hr-HR" sz="2400" i="1" dirty="0">
                <a:solidFill>
                  <a:prstClr val="black"/>
                </a:solidFill>
              </a:rPr>
              <a:t>? Ako je odgovor: </a:t>
            </a:r>
            <a:r>
              <a:rPr lang="hr-HR" sz="2400" b="1" i="1" dirty="0">
                <a:solidFill>
                  <a:prstClr val="black"/>
                </a:solidFill>
              </a:rPr>
              <a:t>N</a:t>
            </a:r>
            <a:r>
              <a:rPr lang="sr-Latn-CS" sz="2400" b="1" i="1" dirty="0">
                <a:solidFill>
                  <a:prstClr val="black"/>
                </a:solidFill>
              </a:rPr>
              <a:t>e </a:t>
            </a:r>
            <a:r>
              <a:rPr lang="hr-HR" sz="2400" i="1" dirty="0">
                <a:solidFill>
                  <a:prstClr val="black"/>
                </a:solidFill>
              </a:rPr>
              <a:t>–  </a:t>
            </a:r>
            <a:r>
              <a:rPr lang="sr-Latn-CS" sz="2400" i="1" dirty="0">
                <a:solidFill>
                  <a:prstClr val="black"/>
                </a:solidFill>
              </a:rPr>
              <a:t>izvršilac</a:t>
            </a:r>
            <a:r>
              <a:rPr lang="hr-HR" sz="2400" i="1" dirty="0">
                <a:solidFill>
                  <a:prstClr val="black"/>
                </a:solidFill>
              </a:rPr>
              <a:t> na toj poziciji  osmišljava  kako.</a:t>
            </a:r>
            <a:endParaRPr lang="en-US" sz="2400" dirty="0">
              <a:solidFill>
                <a:prstClr val="black"/>
              </a:solidFill>
            </a:endParaRPr>
          </a:p>
          <a:p>
            <a:pPr marL="447675" lvl="0" indent="0" algn="just">
              <a:buClr>
                <a:srgbClr val="F0AD00"/>
              </a:buClr>
              <a:buNone/>
            </a:pPr>
            <a:r>
              <a:rPr lang="sr-Latn-CS" sz="1600" dirty="0">
                <a:solidFill>
                  <a:prstClr val="black"/>
                </a:solidFill>
              </a:rPr>
              <a:t> </a:t>
            </a:r>
            <a:endParaRPr lang="en-US" sz="1600" dirty="0">
              <a:solidFill>
                <a:prstClr val="black"/>
              </a:solidFill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219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582400" cy="5410200"/>
          </a:xfrm>
        </p:spPr>
        <p:txBody>
          <a:bodyPr>
            <a:normAutofit/>
          </a:bodyPr>
          <a:lstStyle/>
          <a:p>
            <a:pPr marL="990600" lvl="2" indent="-36195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endParaRPr lang="sr-Latn-RS" sz="1800" b="1" i="1" dirty="0">
              <a:latin typeface="Corbel" pitchFamily="34" charset="0"/>
            </a:endParaRPr>
          </a:p>
          <a:p>
            <a:pPr marL="447675" indent="0" algn="just">
              <a:buNone/>
            </a:pPr>
            <a:endParaRPr lang="sr-Latn-CS" sz="1600" dirty="0"/>
          </a:p>
          <a:p>
            <a:pPr marL="447675" indent="0" algn="just">
              <a:buNone/>
            </a:pPr>
            <a:r>
              <a:rPr lang="sr-Latn-CS" sz="1600" dirty="0"/>
              <a:t> </a:t>
            </a:r>
            <a:endParaRPr lang="en-US" sz="16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2400" i="1" u="sng" dirty="0"/>
              <a:t>Autorski pristup</a:t>
            </a:r>
            <a:endParaRPr lang="en-US" sz="2400" u="sng" dirty="0"/>
          </a:p>
          <a:p>
            <a:pPr marL="447675" indent="0" algn="just">
              <a:buNone/>
            </a:pPr>
            <a:r>
              <a:rPr lang="sr-Latn-CS" sz="2400" dirty="0"/>
              <a:t>Prilikom autorskog pristupa radu, izvršilac d</a:t>
            </a:r>
            <a:r>
              <a:rPr lang="hr-HR" sz="2400" dirty="0"/>
              <a:t>on</a:t>
            </a:r>
            <a:r>
              <a:rPr lang="sr-Latn-CS" sz="2400" dirty="0"/>
              <a:t>osi</a:t>
            </a:r>
            <a:r>
              <a:rPr lang="hr-HR" sz="2400" dirty="0"/>
              <a:t> ideju i format emisije, vizuelno rešenje</a:t>
            </a:r>
            <a:r>
              <a:rPr lang="sr-Latn-CS" sz="2400" dirty="0"/>
              <a:t>, </a:t>
            </a:r>
            <a:r>
              <a:rPr lang="hr-HR" sz="2400" dirty="0"/>
              <a:t>predl</a:t>
            </a:r>
            <a:r>
              <a:rPr lang="sr-Latn-CS" sz="2400" dirty="0"/>
              <a:t>aže</a:t>
            </a:r>
            <a:r>
              <a:rPr lang="hr-HR" sz="2400" dirty="0"/>
              <a:t> autorsko delo</a:t>
            </a:r>
            <a:r>
              <a:rPr lang="hr-HR" sz="2400" i="1" dirty="0"/>
              <a:t> </a:t>
            </a:r>
            <a:r>
              <a:rPr lang="sr-Latn-CS" sz="2400" dirty="0"/>
              <a:t>ili projekte</a:t>
            </a:r>
            <a:r>
              <a:rPr lang="hr-HR" sz="2400" dirty="0"/>
              <a:t> koj</a:t>
            </a:r>
            <a:r>
              <a:rPr lang="sr-Latn-CS" sz="2400" dirty="0"/>
              <a:t>i</a:t>
            </a:r>
            <a:r>
              <a:rPr lang="hr-HR" sz="2400" dirty="0"/>
              <a:t> odražava</a:t>
            </a:r>
            <a:r>
              <a:rPr lang="sr-Latn-CS" sz="2400" dirty="0"/>
              <a:t>ju</a:t>
            </a:r>
            <a:r>
              <a:rPr lang="hr-HR" sz="2400" dirty="0"/>
              <a:t> najviše standarde </a:t>
            </a:r>
            <a:r>
              <a:rPr lang="sr-Latn-CS" sz="2400" dirty="0"/>
              <a:t>TV</a:t>
            </a:r>
            <a:r>
              <a:rPr lang="hr-HR" sz="2400" dirty="0"/>
              <a:t>. </a:t>
            </a:r>
            <a:endParaRPr lang="en-US" sz="2400" dirty="0"/>
          </a:p>
          <a:p>
            <a:pPr marL="447675" indent="0" algn="just">
              <a:buNone/>
            </a:pPr>
            <a:endParaRPr lang="sr-Latn-CS" sz="2400" b="1" i="1" dirty="0">
              <a:solidFill>
                <a:srgbClr val="C00000"/>
              </a:solidFill>
            </a:endParaRPr>
          </a:p>
          <a:p>
            <a:pPr marL="447675" indent="0" algn="just">
              <a:buNone/>
            </a:pPr>
            <a:r>
              <a:rPr lang="sr-Latn-CS" sz="2400" b="1" i="1" dirty="0">
                <a:solidFill>
                  <a:srgbClr val="C00000"/>
                </a:solidFill>
              </a:rPr>
              <a:t>Provera</a:t>
            </a:r>
            <a:r>
              <a:rPr lang="sr-Latn-CS" sz="2400" b="1" i="1" dirty="0"/>
              <a:t>:</a:t>
            </a:r>
            <a:r>
              <a:rPr lang="sr-Latn-CS" sz="2400" i="1" dirty="0"/>
              <a:t> Da li svojim </a:t>
            </a:r>
            <a:r>
              <a:rPr lang="sr-Latn-CS" sz="2400" i="1" u="sng" dirty="0"/>
              <a:t>autorskim pristupom</a:t>
            </a:r>
            <a:r>
              <a:rPr lang="hr-HR" sz="2400" i="1" u="sng" dirty="0"/>
              <a:t> bitno utiče  na realizaciju</a:t>
            </a:r>
            <a:r>
              <a:rPr lang="hr-HR" sz="2400" i="1" dirty="0"/>
              <a:t>  ideje (pisanjem scenarija, snimanjem, montažom i/ili vo</a:t>
            </a:r>
            <a:r>
              <a:rPr lang="sr-Latn-CS" sz="2400" i="1" dirty="0"/>
              <a:t>đ</a:t>
            </a:r>
            <a:r>
              <a:rPr lang="hr-HR" sz="2400" i="1" dirty="0"/>
              <a:t>enjem, režiranjem emisije, standardizacijom i</a:t>
            </a:r>
            <a:r>
              <a:rPr lang="sr-Latn-CS" sz="2400" i="1" dirty="0"/>
              <a:t>li inovacijom </a:t>
            </a:r>
            <a:r>
              <a:rPr lang="hr-HR" sz="2400" i="1" dirty="0"/>
              <a:t>tehnološkog  procesa)</a:t>
            </a:r>
            <a:r>
              <a:rPr lang="sr-Latn-CS" sz="2400" i="1" dirty="0"/>
              <a:t>? Ako je odgovor: </a:t>
            </a:r>
            <a:r>
              <a:rPr lang="sr-Latn-CS" sz="2400" b="1" i="1" dirty="0"/>
              <a:t>DA</a:t>
            </a:r>
            <a:r>
              <a:rPr lang="sr-Latn-CS" sz="2400" i="1" dirty="0"/>
              <a:t> – izvršilac na toj poziciji obavlja autorski rad.</a:t>
            </a:r>
            <a:endParaRPr lang="en-US" sz="2400" dirty="0"/>
          </a:p>
          <a:p>
            <a:pPr marL="447675" indent="0" algn="just">
              <a:buNone/>
            </a:pPr>
            <a:endParaRPr lang="en-US" sz="1600" dirty="0"/>
          </a:p>
          <a:p>
            <a:pPr marL="447675" indent="0" algn="just"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88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125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95350" lvl="2" indent="-3524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2000" b="1" i="1" dirty="0">
              <a:latin typeface="Corbel" pitchFamily="34" charset="0"/>
            </a:endParaRPr>
          </a:p>
          <a:p>
            <a:pPr marL="895350" lvl="2" indent="-3524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b="1" i="1" dirty="0">
                <a:latin typeface="Corbel" pitchFamily="34" charset="0"/>
              </a:rPr>
              <a:t>Model utvrđivanja relativne vrednosti (URV) radne pozicije bodovanjem, </a:t>
            </a:r>
            <a:endParaRPr lang="sr-Latn-RS" b="1" i="1" dirty="0">
              <a:latin typeface="Corbel" pitchFamily="34" charset="0"/>
            </a:endParaRPr>
          </a:p>
          <a:p>
            <a:pPr marL="542925" lvl="2" indent="0" algn="just">
              <a:spcBef>
                <a:spcPts val="0"/>
              </a:spcBef>
              <a:buClrTx/>
              <a:buSzPct val="80000"/>
              <a:buNone/>
            </a:pPr>
            <a:r>
              <a:rPr lang="sr-Latn-RS" b="1" i="1" dirty="0">
                <a:solidFill>
                  <a:srgbClr val="C00000"/>
                </a:solidFill>
                <a:latin typeface="Corbel" pitchFamily="34" charset="0"/>
              </a:rPr>
              <a:t>	</a:t>
            </a:r>
            <a:r>
              <a:rPr lang="vi-VN" b="1" i="1" u="sng" dirty="0">
                <a:solidFill>
                  <a:srgbClr val="C00000"/>
                </a:solidFill>
                <a:latin typeface="Corbel" pitchFamily="34" charset="0"/>
              </a:rPr>
              <a:t>ne predstavlja metodu bodovanja već tehniku, odnosno način primene metode</a:t>
            </a:r>
            <a:r>
              <a:rPr lang="vi-VN" b="1" i="1" dirty="0">
                <a:latin typeface="Corbel" pitchFamily="34" charset="0"/>
              </a:rPr>
              <a:t> </a:t>
            </a:r>
            <a:r>
              <a:rPr lang="sr-Latn-RS" b="1" i="1" dirty="0">
                <a:latin typeface="Corbel" pitchFamily="34" charset="0"/>
              </a:rPr>
              <a:t>	</a:t>
            </a:r>
            <a:r>
              <a:rPr lang="vi-VN" b="1" i="1" dirty="0">
                <a:latin typeface="Corbel" pitchFamily="34" charset="0"/>
              </a:rPr>
              <a:t>kako bi se odredio broj bodova i primenio model </a:t>
            </a:r>
            <a:endParaRPr lang="sr-Latn-RS" b="1" i="1" dirty="0">
              <a:latin typeface="Corbel" pitchFamily="34" charset="0"/>
            </a:endParaRPr>
          </a:p>
          <a:p>
            <a:pPr marL="895350" lvl="2" indent="-352425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895350" lvl="2" indent="-3524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utvrđen je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model za utvrđivanje </a:t>
            </a:r>
            <a:r>
              <a:rPr lang="vi-VN" dirty="0">
                <a:latin typeface="Corbel" pitchFamily="34" charset="0"/>
              </a:rPr>
              <a:t>relativne vrednosti radne pozicije, a ne procentualno učešće navedenih kriterijuma</a:t>
            </a:r>
            <a:endParaRPr lang="sr-Latn-RS" dirty="0">
              <a:latin typeface="Corbel" pitchFamily="34" charset="0"/>
            </a:endParaRPr>
          </a:p>
          <a:p>
            <a:pPr marL="895350" lvl="2" indent="-352425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895350" lvl="2" indent="-3524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u</a:t>
            </a:r>
            <a:r>
              <a:rPr lang="vi-VN" dirty="0">
                <a:latin typeface="Corbel" pitchFamily="34" charset="0"/>
              </a:rPr>
              <a:t> svakom TV centru, menadžment TV stanice će u skladu sa politikom kuće ustanoviti procentualne odnose između potrebnih kriterijuma 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50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Primer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5746778"/>
              </p:ext>
            </p:extLst>
          </p:nvPr>
        </p:nvGraphicFramePr>
        <p:xfrm>
          <a:off x="3657601" y="1485901"/>
          <a:ext cx="5415641" cy="28574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4114719" imgH="2169526" progId="Visio.Drawing.11">
                  <p:embed/>
                </p:oleObj>
              </mc:Choice>
              <mc:Fallback>
                <p:oleObj name="Visio" r:id="rId2" imgW="4114719" imgH="2169526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1" y="1485901"/>
                        <a:ext cx="5415641" cy="28574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0591547"/>
              </p:ext>
            </p:extLst>
          </p:nvPr>
        </p:nvGraphicFramePr>
        <p:xfrm>
          <a:off x="228600" y="3082522"/>
          <a:ext cx="4000500" cy="24800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4" imgW="3009875" imgH="1866968" progId="Visio.Drawing.11">
                  <p:embed/>
                </p:oleObj>
              </mc:Choice>
              <mc:Fallback>
                <p:oleObj name="Visio" r:id="rId4" imgW="3009875" imgH="1866968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082522"/>
                        <a:ext cx="4000500" cy="24800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2671946"/>
              </p:ext>
            </p:extLst>
          </p:nvPr>
        </p:nvGraphicFramePr>
        <p:xfrm>
          <a:off x="8280652" y="3200400"/>
          <a:ext cx="3758948" cy="2424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6" imgW="3050926" imgH="1973153" progId="Visio.Drawing.11">
                  <p:embed/>
                </p:oleObj>
              </mc:Choice>
              <mc:Fallback>
                <p:oleObj name="Visio" r:id="rId6" imgW="3050926" imgH="1973153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80652" y="3200400"/>
                        <a:ext cx="3758948" cy="2424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6487038"/>
              </p:ext>
            </p:extLst>
          </p:nvPr>
        </p:nvGraphicFramePr>
        <p:xfrm>
          <a:off x="5105401" y="4495800"/>
          <a:ext cx="2606951" cy="24725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8" imgW="2180580" imgH="2063212" progId="Visio.Drawing.11">
                  <p:embed/>
                </p:oleObj>
              </mc:Choice>
              <mc:Fallback>
                <p:oleObj name="Visio" r:id="rId8" imgW="2180580" imgH="2063212" progId="Visio.Drawing.11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1" y="4495800"/>
                        <a:ext cx="2606951" cy="24725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997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2ECB3A-F558-9D78-5D1B-4F558EB1F1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A2DB63-C267-742A-BE12-566E4C6AA6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07EA4E7-E7ED-85CD-39BF-2191277196FB}"/>
              </a:ext>
            </a:extLst>
          </p:cNvPr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Primer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A9E9A383-19FB-0408-D396-542285899B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DC6507DA-708C-8DE9-B770-5FABF975CBD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7030805"/>
              </p:ext>
            </p:extLst>
          </p:nvPr>
        </p:nvGraphicFramePr>
        <p:xfrm>
          <a:off x="1800498" y="1905000"/>
          <a:ext cx="10429602" cy="5503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4114719" imgH="2169526" progId="Visio.Drawing.11">
                  <p:embed/>
                </p:oleObj>
              </mc:Choice>
              <mc:Fallback>
                <p:oleObj name="Visio" r:id="rId2" imgW="4114719" imgH="2169526" progId="Visio.Drawing.11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0498" y="1905000"/>
                        <a:ext cx="10429602" cy="5503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AA8262C2-CD29-9BEB-BB82-B584CBD86E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09AB03-6CFF-2693-E897-A1832E82D6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124F7418-8B26-47C4-F033-5B77CCD16C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458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ED0EC2-C481-28FD-BD87-BE8B3BFE89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55767D-108D-2F66-8DA8-4F563E4E1B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67618BB-3FC5-2D18-B484-EDA12A285E15}"/>
              </a:ext>
            </a:extLst>
          </p:cNvPr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Primer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6CCAF276-CA98-3F7F-8765-FF7BB845B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F240C9-8BAB-6F8D-B983-E731C6D55A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0A337670-862E-0538-D5AD-890408C20E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694690"/>
              </p:ext>
            </p:extLst>
          </p:nvPr>
        </p:nvGraphicFramePr>
        <p:xfrm>
          <a:off x="2057400" y="1784866"/>
          <a:ext cx="8306151" cy="5149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3009875" imgH="1866968" progId="Visio.Drawing.11">
                  <p:embed/>
                </p:oleObj>
              </mc:Choice>
              <mc:Fallback>
                <p:oleObj name="Visio" r:id="rId2" imgW="3009875" imgH="1866968" progId="Visio.Drawing.11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C7704B9B-BD9D-3272-98DC-BE8D3D309A2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784866"/>
                        <a:ext cx="8306151" cy="51493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A05B9056-8312-5934-F89F-8C527F2A1E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4E67DC64-F40F-77AC-08A3-ACB3B35AEF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558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262D10-62A3-BC99-034B-86DFA20D21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21F5E0-3536-4390-FA8C-EC17F78262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35978DF-325A-D527-0268-BA423DBF2A45}"/>
              </a:ext>
            </a:extLst>
          </p:cNvPr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Primer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C0459618-D52E-BD25-9209-517CB362B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B57AD45-0492-453E-8E9D-A0B1142620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D107AC-D576-AC50-845D-4BEB04CE6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6DEB82E4-8045-B993-7C02-BBBC65780A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0677635"/>
              </p:ext>
            </p:extLst>
          </p:nvPr>
        </p:nvGraphicFramePr>
        <p:xfrm>
          <a:off x="2600325" y="1905000"/>
          <a:ext cx="8001000" cy="51597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3050926" imgH="1973153" progId="Visio.Drawing.11">
                  <p:embed/>
                </p:oleObj>
              </mc:Choice>
              <mc:Fallback>
                <p:oleObj name="Visio" r:id="rId2" imgW="3050926" imgH="1973153" progId="Visio.Drawing.11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0325" y="1905000"/>
                        <a:ext cx="8001000" cy="51597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>
            <a:extLst>
              <a:ext uri="{FF2B5EF4-FFF2-40B4-BE49-F238E27FC236}">
                <a16:creationId xmlns:a16="http://schemas.microsoft.com/office/drawing/2014/main" id="{6429DA61-7462-CDEF-DB87-A447305881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74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77B633-3C5A-7BAB-05C1-8AF74DEFEA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287C6-F866-3397-6E12-51F1AC459E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DE1A3F7-61B0-B375-3214-1E41AA551A8F}"/>
              </a:ext>
            </a:extLst>
          </p:cNvPr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Primer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F6A3F224-D234-D85C-F929-8CADE25425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CC83D2-7EB3-465F-4224-29663845B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9AE21E-D507-8A62-7E93-07FB9B04E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1164748D-53F9-5DB4-1C92-DA26767C2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BF46D3B8-C87C-C1C2-63BD-E2DE7F0D0D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8145435"/>
              </p:ext>
            </p:extLst>
          </p:nvPr>
        </p:nvGraphicFramePr>
        <p:xfrm>
          <a:off x="3962400" y="1632466"/>
          <a:ext cx="5638799" cy="53481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2180580" imgH="2063212" progId="Visio.Drawing.11">
                  <p:embed/>
                </p:oleObj>
              </mc:Choice>
              <mc:Fallback>
                <p:oleObj name="Visio" r:id="rId2" imgW="2180580" imgH="2063212" progId="Visio.Drawing.11">
                  <p:embed/>
                  <p:pic>
                    <p:nvPicPr>
                      <p:cNvPr id="11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1632466"/>
                        <a:ext cx="5638799" cy="53481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223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Tabela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0201" y="152400"/>
            <a:ext cx="4750711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49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06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TV stanica, određuje osnovnu cenu rada, koja ne može biti manja od minimalne cene rada na tržištu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s</a:t>
            </a:r>
            <a:r>
              <a:rPr lang="vi-VN" dirty="0">
                <a:latin typeface="Corbel" pitchFamily="34" charset="0"/>
              </a:rPr>
              <a:t>vaka radna pozicija ima svoju vrednost izraženu u bodovima ili u koeficijentima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najniži koeficijent (koeficijent 1) </a:t>
            </a:r>
            <a:r>
              <a:rPr lang="sr-Latn-RS" dirty="0">
                <a:latin typeface="Corbel" pitchFamily="34" charset="0"/>
              </a:rPr>
              <a:t>mora </a:t>
            </a:r>
            <a:r>
              <a:rPr lang="vi-VN" dirty="0">
                <a:latin typeface="Corbel" pitchFamily="34" charset="0"/>
              </a:rPr>
              <a:t>imati vrednost osnovne cene rada, odnosno u krajnjem slučaju minimalne cene rada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pl-PL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362202" y="4876800"/>
            <a:ext cx="7467599" cy="4572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dirty="0"/>
              <a:t>vrednost koeficijenta </a:t>
            </a:r>
            <a:r>
              <a:rPr lang="sr-Latn-RS" sz="2400" b="1" dirty="0"/>
              <a:t>1 ≥</a:t>
            </a:r>
            <a:r>
              <a:rPr lang="sr-Latn-RS" sz="2400" b="1" i="1" dirty="0"/>
              <a:t> </a:t>
            </a:r>
            <a:r>
              <a:rPr lang="sr-Latn-RS" sz="2400" dirty="0"/>
              <a:t> minimalna cena rada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7422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Tabela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1724"/>
          <a:stretch/>
        </p:blipFill>
        <p:spPr>
          <a:xfrm>
            <a:off x="2057400" y="237462"/>
            <a:ext cx="9475111" cy="638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58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Tabela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7989"/>
          <a:stretch/>
        </p:blipFill>
        <p:spPr>
          <a:xfrm>
            <a:off x="1981200" y="61912"/>
            <a:ext cx="9278323" cy="673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00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866" y="82393"/>
            <a:ext cx="9018068" cy="669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26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10210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dirty="0">
                <a:latin typeface="Corbel" pitchFamily="34" charset="0"/>
              </a:rPr>
              <a:t>K</a:t>
            </a:r>
            <a:r>
              <a:rPr lang="vi-VN" dirty="0">
                <a:latin typeface="Corbel" pitchFamily="34" charset="0"/>
              </a:rPr>
              <a:t>riterijumi koji određuju vrednost radne pozicije: 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685925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USLOVI RADA </a:t>
            </a:r>
            <a:r>
              <a:rPr lang="sr-Latn-RS" dirty="0">
                <a:solidFill>
                  <a:srgbClr val="C00000"/>
                </a:solidFill>
                <a:latin typeface="Corbel" pitchFamily="34" charset="0"/>
              </a:rPr>
              <a:t>(kada, gde, šta)</a:t>
            </a:r>
          </a:p>
          <a:p>
            <a:pPr marL="1685925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ODGOVORNOST </a:t>
            </a:r>
            <a:r>
              <a:rPr lang="sr-Latn-RS" dirty="0">
                <a:solidFill>
                  <a:srgbClr val="C00000"/>
                </a:solidFill>
                <a:latin typeface="Corbel" pitchFamily="34" charset="0"/>
              </a:rPr>
              <a:t>(kakva, kome)</a:t>
            </a:r>
          </a:p>
          <a:p>
            <a:pPr marL="1685925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SLOŽENOST </a:t>
            </a:r>
            <a:r>
              <a:rPr lang="sr-Latn-RS" dirty="0">
                <a:solidFill>
                  <a:srgbClr val="C00000"/>
                </a:solidFill>
                <a:latin typeface="Corbel" pitchFamily="34" charset="0"/>
              </a:rPr>
              <a:t>(kako, koji nivo znanja)</a:t>
            </a: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926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11049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95350" lvl="2" indent="-352425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895350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USLOVI RADA </a:t>
            </a:r>
          </a:p>
          <a:p>
            <a:pPr marL="895350" lvl="2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1504950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b="1" dirty="0">
                <a:latin typeface="Corbel" pitchFamily="34" charset="0"/>
              </a:rPr>
              <a:t>kada</a:t>
            </a:r>
            <a:r>
              <a:rPr lang="vi-VN" dirty="0">
                <a:latin typeface="Corbel" pitchFamily="34" charset="0"/>
              </a:rPr>
              <a:t> se obavljaju radni zadaci – </a:t>
            </a:r>
            <a:r>
              <a:rPr lang="vi-VN" b="1" i="1" dirty="0">
                <a:latin typeface="Corbel" pitchFamily="34" charset="0"/>
              </a:rPr>
              <a:t>planirano radno vreme</a:t>
            </a:r>
          </a:p>
          <a:p>
            <a:pPr marL="1504950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b="1" dirty="0">
                <a:latin typeface="Corbel" pitchFamily="34" charset="0"/>
              </a:rPr>
              <a:t>gde</a:t>
            </a:r>
            <a:r>
              <a:rPr lang="vi-VN" dirty="0">
                <a:latin typeface="Corbel" pitchFamily="34" charset="0"/>
              </a:rPr>
              <a:t> se obavljaju radni zadaci – </a:t>
            </a:r>
            <a:r>
              <a:rPr lang="vi-VN" b="1" i="1" dirty="0">
                <a:latin typeface="Corbel" pitchFamily="34" charset="0"/>
              </a:rPr>
              <a:t>radni prostor</a:t>
            </a:r>
          </a:p>
          <a:p>
            <a:pPr marL="1504950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b="1" dirty="0">
                <a:latin typeface="Corbel" pitchFamily="34" charset="0"/>
              </a:rPr>
              <a:t>opterećenje</a:t>
            </a:r>
            <a:r>
              <a:rPr lang="vi-VN" dirty="0">
                <a:latin typeface="Corbel" pitchFamily="34" charset="0"/>
              </a:rPr>
              <a:t> pod kojim se obavljaju radni zadaci – </a:t>
            </a:r>
            <a:r>
              <a:rPr lang="vi-VN" b="1" i="1" dirty="0">
                <a:latin typeface="Corbel" pitchFamily="34" charset="0"/>
              </a:rPr>
              <a:t>fizičko opterećenje</a:t>
            </a:r>
          </a:p>
          <a:p>
            <a:pPr marL="1504950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b="1" dirty="0">
                <a:latin typeface="Corbel" pitchFamily="34" charset="0"/>
              </a:rPr>
              <a:t>šta</a:t>
            </a:r>
            <a:r>
              <a:rPr lang="vi-VN" dirty="0">
                <a:latin typeface="Corbel" pitchFamily="34" charset="0"/>
              </a:rPr>
              <a:t> se radi - </a:t>
            </a:r>
            <a:r>
              <a:rPr lang="vi-VN" b="1" i="1" dirty="0">
                <a:latin typeface="Corbel" pitchFamily="34" charset="0"/>
              </a:rPr>
              <a:t>vrsta posla u odnosu na osnovnu delatnost </a:t>
            </a:r>
          </a:p>
          <a:p>
            <a:pPr marL="1685925" lvl="2" indent="-342900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08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11734800" cy="5410200"/>
          </a:xfrm>
        </p:spPr>
        <p:txBody>
          <a:bodyPr>
            <a:normAutofit/>
          </a:bodyPr>
          <a:lstStyle/>
          <a:p>
            <a:pPr marL="514350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endParaRPr lang="sr-Latn-RS" b="1" i="1" dirty="0">
              <a:latin typeface="Corbel" pitchFamily="34" charset="0"/>
            </a:endParaRPr>
          </a:p>
          <a:p>
            <a:pPr marL="514350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i="1" dirty="0">
                <a:solidFill>
                  <a:srgbClr val="C00000"/>
                </a:solidFill>
                <a:latin typeface="Corbel" pitchFamily="34" charset="0"/>
              </a:rPr>
              <a:t>P</a:t>
            </a:r>
            <a:r>
              <a:rPr lang="vi-VN" b="1" i="1" dirty="0">
                <a:solidFill>
                  <a:srgbClr val="C00000"/>
                </a:solidFill>
                <a:latin typeface="Corbel" pitchFamily="34" charset="0"/>
              </a:rPr>
              <a:t>lanirano radno vreme</a:t>
            </a:r>
            <a:r>
              <a:rPr lang="sr-Latn-RS" b="1" i="1" dirty="0">
                <a:solidFill>
                  <a:srgbClr val="C00000"/>
                </a:solidFill>
                <a:latin typeface="Corbel" pitchFamily="34" charset="0"/>
              </a:rPr>
              <a:t> </a:t>
            </a:r>
            <a:r>
              <a:rPr lang="sr-Latn-RS" dirty="0">
                <a:latin typeface="+mj-lt"/>
              </a:rPr>
              <a:t>(</a:t>
            </a:r>
            <a:r>
              <a:rPr lang="sr-Latn-CS" dirty="0">
                <a:latin typeface="+mj-lt"/>
              </a:rPr>
              <a:t>smatra se ono vreme u kojem je obavljeno </a:t>
            </a:r>
            <a:r>
              <a:rPr lang="sr-Latn-CS" b="1" i="1" u="sng" dirty="0">
                <a:latin typeface="+mj-lt"/>
              </a:rPr>
              <a:t>više od 70% </a:t>
            </a:r>
            <a:r>
              <a:rPr lang="sr-Latn-CS" dirty="0">
                <a:latin typeface="+mj-lt"/>
              </a:rPr>
              <a:t>radnih zadataka)</a:t>
            </a:r>
            <a:endParaRPr lang="vi-VN" b="1" i="1" dirty="0">
              <a:latin typeface="+mj-lt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5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50" dirty="0">
              <a:latin typeface="Corbel" pitchFamily="34" charset="0"/>
            </a:endParaRPr>
          </a:p>
          <a:p>
            <a:pPr hangingPunct="0">
              <a:buClrTx/>
              <a:buFont typeface="Wingdings" pitchFamily="2" charset="2"/>
              <a:buChar char="§"/>
            </a:pPr>
            <a:r>
              <a:rPr lang="sr-Latn-CS" sz="2400" i="1" u="sng" dirty="0"/>
              <a:t>Standardno</a:t>
            </a:r>
            <a:endParaRPr lang="en-US" sz="2400" b="1" dirty="0"/>
          </a:p>
          <a:p>
            <a:pPr marL="447675" indent="0" algn="just">
              <a:buNone/>
            </a:pPr>
            <a:r>
              <a:rPr lang="sr-Latn-CS" sz="2400" dirty="0"/>
              <a:t>Jednokratno radno vreme u trajanju od 8h dnevno, 5 radnih dana nedeljno, sa danima za nedeljni odmor subotom i nedeljom vezano. Po pravilu rad je pre podne, a slobodni dani po kalendaru (subota, nedelja, praznik)</a:t>
            </a:r>
          </a:p>
          <a:p>
            <a:pPr marL="447675" indent="0" algn="just">
              <a:buNone/>
            </a:pPr>
            <a:r>
              <a:rPr lang="sr-Latn-CS" sz="1600" dirty="0"/>
              <a:t> </a:t>
            </a:r>
            <a:endParaRPr lang="en-US" sz="16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CS" sz="2400" i="1" u="sng" dirty="0"/>
              <a:t>Radni zadatak</a:t>
            </a:r>
            <a:endParaRPr lang="en-US" sz="2400" u="sng" dirty="0"/>
          </a:p>
          <a:p>
            <a:pPr marL="447675" indent="0" algn="just">
              <a:buNone/>
            </a:pPr>
            <a:r>
              <a:rPr lang="sr-Latn-CS" sz="2400" dirty="0"/>
              <a:t>Radno vreme se obračunski iskazuje “standardnim radnim vremenom“, a obim radnog zadatka utvrđuje poslodavac posebnim aktom ili kroz ugovor</a:t>
            </a:r>
          </a:p>
          <a:p>
            <a:pPr marL="447675" indent="0" algn="just">
              <a:buNone/>
            </a:pPr>
            <a:endParaRPr lang="en-US" sz="16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14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12039600" cy="5410200"/>
          </a:xfrm>
        </p:spPr>
        <p:txBody>
          <a:bodyPr>
            <a:normAutofit/>
          </a:bodyPr>
          <a:lstStyle/>
          <a:p>
            <a:pPr marL="447675" indent="0" algn="just">
              <a:buNone/>
            </a:pPr>
            <a:endParaRPr lang="sr-Latn-RS" sz="1600" dirty="0"/>
          </a:p>
          <a:p>
            <a:pPr marL="447675" indent="0" algn="just">
              <a:buNone/>
            </a:pPr>
            <a:endParaRPr lang="sr-Latn-RS" sz="1600" dirty="0"/>
          </a:p>
          <a:p>
            <a:pPr marL="447675" indent="0" algn="just">
              <a:buNone/>
            </a:pPr>
            <a:endParaRPr lang="en-US" sz="16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CS" sz="2400" i="1" u="sng" dirty="0"/>
              <a:t>Smenski rad</a:t>
            </a:r>
            <a:endParaRPr lang="en-US" sz="2400" u="sng" dirty="0"/>
          </a:p>
          <a:p>
            <a:pPr marL="447675" indent="0" algn="just">
              <a:buNone/>
            </a:pPr>
            <a:r>
              <a:rPr lang="sr-Latn-CS" sz="2400" dirty="0"/>
              <a:t>Radno vreme planirano u smenama sa obaveštavanjem zaposlenog bar sedam dana pre početka izvršenja, i sa standardnim ciklusom slobodnih dana (za nedeljni odmor), bez preraspodele radnog vremena i bez obzira na praznik</a:t>
            </a:r>
          </a:p>
          <a:p>
            <a:pPr marL="447675" indent="0" algn="just">
              <a:buNone/>
            </a:pPr>
            <a:r>
              <a:rPr lang="sr-Latn-CS" sz="1600" dirty="0"/>
              <a:t> </a:t>
            </a:r>
            <a:endParaRPr lang="en-US" sz="16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CS" sz="2400" i="1" u="sng" dirty="0"/>
              <a:t>Posebni nalog</a:t>
            </a:r>
            <a:endParaRPr lang="en-US" sz="2400" u="sng" dirty="0"/>
          </a:p>
          <a:p>
            <a:pPr marL="447675" indent="0" algn="just">
              <a:buNone/>
            </a:pPr>
            <a:r>
              <a:rPr lang="sr-Latn-CS" sz="2400" dirty="0"/>
              <a:t>Ovo je u osnovi smenski rad, ali bez pravilnosti u ciklusu, i bez obzira na praznik, sa preraspodelom radnog vremena i slobodnih dana u sistemu preraspodele u okviru 30 dana.</a:t>
            </a:r>
            <a:endParaRPr lang="en-US" sz="24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79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11887200" cy="5562600"/>
          </a:xfrm>
        </p:spPr>
        <p:txBody>
          <a:bodyPr>
            <a:normAutofit lnSpcReduction="10000"/>
          </a:bodyPr>
          <a:lstStyle/>
          <a:p>
            <a:pPr marL="457200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i="1" dirty="0">
                <a:solidFill>
                  <a:srgbClr val="C00000"/>
                </a:solidFill>
                <a:latin typeface="Corbel" pitchFamily="34" charset="0"/>
              </a:rPr>
              <a:t>Radni prostor </a:t>
            </a:r>
            <a:r>
              <a:rPr lang="sr-Latn-RS" dirty="0">
                <a:latin typeface="Corbel" pitchFamily="34" charset="0"/>
              </a:rPr>
              <a:t>(</a:t>
            </a:r>
            <a:r>
              <a:rPr lang="sr-Latn-CS" dirty="0"/>
              <a:t>smatra se mesto gde se obavljaju radni procesi i radni zadaci, pri čemu izvršilac u navedenom prostoru provodi </a:t>
            </a:r>
            <a:r>
              <a:rPr lang="sr-Latn-CS" b="1" i="1" u="sng" dirty="0"/>
              <a:t>više od 70% </a:t>
            </a:r>
            <a:r>
              <a:rPr lang="sr-Latn-CS" dirty="0"/>
              <a:t>svog radnog vremena)</a:t>
            </a:r>
            <a:endParaRPr lang="vi-VN" b="1" i="1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hangingPunct="0">
              <a:buClrTx/>
              <a:buFont typeface="Wingdings" pitchFamily="2" charset="2"/>
              <a:buChar char="§"/>
            </a:pPr>
            <a:r>
              <a:rPr lang="sr-Latn-CS" sz="2400" i="1" u="sng" dirty="0"/>
              <a:t>Standardno</a:t>
            </a:r>
            <a:endParaRPr lang="en-US" sz="2400" b="1" dirty="0"/>
          </a:p>
          <a:p>
            <a:pPr marL="447675" indent="0">
              <a:buNone/>
            </a:pPr>
            <a:r>
              <a:rPr lang="sr-Latn-CS" sz="2400" dirty="0"/>
              <a:t>Obuhvata kancelarijski i sličan prostor u kome radi do 7 izvršilaca (urednici i novinari u redakcijama, obezbeđenje u zatvorenom prostoru, kurir, spremačica) </a:t>
            </a:r>
            <a:endParaRPr lang="en-US" sz="2400" dirty="0"/>
          </a:p>
          <a:p>
            <a:pPr marL="447675" indent="0" algn="just">
              <a:buNone/>
            </a:pPr>
            <a:r>
              <a:rPr lang="sr-Latn-CS" sz="1600" dirty="0"/>
              <a:t> </a:t>
            </a:r>
            <a:endParaRPr lang="en-US" sz="16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2400" i="1" u="sng" dirty="0"/>
              <a:t>Grupni prostor</a:t>
            </a:r>
            <a:endParaRPr lang="en-US" sz="2400" u="sng" dirty="0"/>
          </a:p>
          <a:p>
            <a:pPr marL="447675" indent="-330200">
              <a:buNone/>
            </a:pPr>
            <a:r>
              <a:rPr lang="sr-Latn-CS" sz="2400" dirty="0"/>
              <a:t>      Obuhvata kancelarijski i tehnički prostor (DESK, videoteka) u kome radi ili je prisutno više od  7 izvršilaca </a:t>
            </a:r>
            <a:endParaRPr lang="en-US" sz="2400" dirty="0"/>
          </a:p>
          <a:p>
            <a:pPr marL="447675" indent="0" algn="just">
              <a:buNone/>
            </a:pPr>
            <a:endParaRPr lang="en-US" sz="9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2400" i="1" u="sng" dirty="0"/>
              <a:t>Tehnički</a:t>
            </a:r>
            <a:endParaRPr lang="en-US" sz="2400" u="sng" dirty="0"/>
          </a:p>
          <a:p>
            <a:pPr marL="447675" indent="0" algn="just">
              <a:buNone/>
            </a:pPr>
            <a:r>
              <a:rPr lang="sr-Latn-CS" sz="2400" dirty="0"/>
              <a:t>Prostor u kome su instalirani tehnički uređaji (studio, režija, montaža, master, grafička stanica, radionica, kotlarnica, kuhinja i sl.)</a:t>
            </a:r>
          </a:p>
          <a:p>
            <a:pPr marL="447675" indent="0" algn="just">
              <a:buNone/>
            </a:pPr>
            <a:endParaRPr lang="en-US" sz="1000" dirty="0"/>
          </a:p>
          <a:p>
            <a:pPr marL="446088" indent="-354013" algn="just"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</a:pPr>
            <a:r>
              <a:rPr lang="sr-Latn-CS" sz="1600" dirty="0"/>
              <a:t> </a:t>
            </a:r>
            <a:r>
              <a:rPr lang="sr-Latn-RS" sz="2400" i="1" u="sng" dirty="0"/>
              <a:t>Teren</a:t>
            </a:r>
            <a:endParaRPr lang="en-US" sz="2400" u="sng" dirty="0"/>
          </a:p>
          <a:p>
            <a:pPr marL="447675" indent="0">
              <a:buNone/>
            </a:pPr>
            <a:r>
              <a:rPr lang="sr-Latn-CS" sz="2400" dirty="0"/>
              <a:t>Rad izvan TV centra koji uključuje sledeće izvršioce (novinar, ENG/EFP ekipa, tehničar prenosnih veza, posada i ekipa reportažnih kola)</a:t>
            </a:r>
            <a:endParaRPr lang="sr-Latn-RS" sz="24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37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0439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95350" lvl="2" indent="-352425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895350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ODGOVORNOST</a:t>
            </a:r>
          </a:p>
          <a:p>
            <a:pPr marL="895350" lvl="2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1504950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b="1" dirty="0">
                <a:latin typeface="Corbel" pitchFamily="34" charset="0"/>
              </a:rPr>
              <a:t>utvrđena vrednost  </a:t>
            </a:r>
            <a:r>
              <a:rPr lang="vi-VN" dirty="0">
                <a:latin typeface="Corbel" pitchFamily="34" charset="0"/>
              </a:rPr>
              <a:t>– materijalno-finansijska odgovornost</a:t>
            </a:r>
          </a:p>
          <a:p>
            <a:pPr marL="1504950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b="1" dirty="0">
                <a:latin typeface="Corbel" pitchFamily="34" charset="0"/>
              </a:rPr>
              <a:t>značaj poslova </a:t>
            </a:r>
            <a:r>
              <a:rPr lang="vi-VN" dirty="0">
                <a:latin typeface="Corbel" pitchFamily="34" charset="0"/>
              </a:rPr>
              <a:t>– odgovornost po radnom procesu</a:t>
            </a:r>
          </a:p>
          <a:p>
            <a:pPr marL="1504950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b="1" dirty="0">
                <a:latin typeface="Corbel" pitchFamily="34" charset="0"/>
              </a:rPr>
              <a:t>nivo rukovođenja </a:t>
            </a:r>
            <a:r>
              <a:rPr lang="vi-VN" dirty="0">
                <a:latin typeface="Corbel" pitchFamily="34" charset="0"/>
              </a:rPr>
              <a:t>–  odgovornost po funkciji</a:t>
            </a:r>
          </a:p>
          <a:p>
            <a:pPr marL="1685925" lvl="2" indent="-342900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75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0287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95350" lvl="2" indent="-352425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895350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SLOŽENOST</a:t>
            </a:r>
          </a:p>
          <a:p>
            <a:pPr marL="895350" lvl="2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1504950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b="1" dirty="0">
                <a:latin typeface="Corbel" pitchFamily="34" charset="0"/>
              </a:rPr>
              <a:t>kako</a:t>
            </a:r>
            <a:r>
              <a:rPr lang="vi-VN" dirty="0">
                <a:latin typeface="Corbel" pitchFamily="34" charset="0"/>
              </a:rPr>
              <a:t> se obavlja radni proces, zadatak  – </a:t>
            </a:r>
            <a:r>
              <a:rPr lang="vi-VN" b="1" i="1" dirty="0">
                <a:latin typeface="Corbel" pitchFamily="34" charset="0"/>
              </a:rPr>
              <a:t>stepen kreativnosti</a:t>
            </a:r>
          </a:p>
          <a:p>
            <a:pPr marL="1504950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dirty="0">
                <a:latin typeface="Corbel" pitchFamily="34" charset="0"/>
              </a:rPr>
              <a:t>potreban </a:t>
            </a:r>
            <a:r>
              <a:rPr lang="vi-VN" b="1" dirty="0">
                <a:latin typeface="Corbel" pitchFamily="34" charset="0"/>
              </a:rPr>
              <a:t>nivo znanja </a:t>
            </a:r>
            <a:r>
              <a:rPr lang="vi-VN" dirty="0">
                <a:latin typeface="Corbel" pitchFamily="34" charset="0"/>
              </a:rPr>
              <a:t>– </a:t>
            </a:r>
            <a:r>
              <a:rPr lang="vi-VN" b="1" i="1" dirty="0">
                <a:latin typeface="Corbel" pitchFamily="34" charset="0"/>
              </a:rPr>
              <a:t>stručna sprema</a:t>
            </a:r>
          </a:p>
          <a:p>
            <a:pPr marL="1685925" lvl="2" indent="-342900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28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5418</TotalTime>
  <Words>958</Words>
  <Application>Microsoft Office PowerPoint</Application>
  <PresentationFormat>Widescreen</PresentationFormat>
  <Paragraphs>360</Paragraphs>
  <Slides>22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Visio</vt:lpstr>
      <vt:lpstr>MODEL KADROVSKE BAZE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1509</cp:revision>
  <dcterms:created xsi:type="dcterms:W3CDTF">2006-08-16T00:00:00Z</dcterms:created>
  <dcterms:modified xsi:type="dcterms:W3CDTF">2025-08-08T13:52:31Z</dcterms:modified>
</cp:coreProperties>
</file>